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876" r:id="rId1"/>
  </p:sldMasterIdLst>
  <p:notesMasterIdLst>
    <p:notesMasterId r:id="rId42"/>
  </p:notesMasterIdLst>
  <p:sldIdLst>
    <p:sldId id="256" r:id="rId2"/>
    <p:sldId id="257" r:id="rId3"/>
    <p:sldId id="266" r:id="rId4"/>
    <p:sldId id="322" r:id="rId5"/>
    <p:sldId id="378" r:id="rId6"/>
    <p:sldId id="377" r:id="rId7"/>
    <p:sldId id="379" r:id="rId8"/>
    <p:sldId id="381" r:id="rId9"/>
    <p:sldId id="382" r:id="rId10"/>
    <p:sldId id="383" r:id="rId11"/>
    <p:sldId id="380" r:id="rId12"/>
    <p:sldId id="384" r:id="rId13"/>
    <p:sldId id="385" r:id="rId14"/>
    <p:sldId id="386" r:id="rId15"/>
    <p:sldId id="345" r:id="rId16"/>
    <p:sldId id="387" r:id="rId17"/>
    <p:sldId id="388" r:id="rId18"/>
    <p:sldId id="389" r:id="rId19"/>
    <p:sldId id="390" r:id="rId20"/>
    <p:sldId id="391" r:id="rId21"/>
    <p:sldId id="392" r:id="rId22"/>
    <p:sldId id="361" r:id="rId23"/>
    <p:sldId id="408" r:id="rId24"/>
    <p:sldId id="394" r:id="rId25"/>
    <p:sldId id="393" r:id="rId26"/>
    <p:sldId id="357" r:id="rId27"/>
    <p:sldId id="395" r:id="rId28"/>
    <p:sldId id="396" r:id="rId29"/>
    <p:sldId id="397" r:id="rId30"/>
    <p:sldId id="398" r:id="rId31"/>
    <p:sldId id="399" r:id="rId32"/>
    <p:sldId id="402" r:id="rId33"/>
    <p:sldId id="400" r:id="rId34"/>
    <p:sldId id="403" r:id="rId35"/>
    <p:sldId id="401" r:id="rId36"/>
    <p:sldId id="404" r:id="rId37"/>
    <p:sldId id="405" r:id="rId38"/>
    <p:sldId id="406" r:id="rId39"/>
    <p:sldId id="376" r:id="rId40"/>
    <p:sldId id="407" r:id="rId41"/>
  </p:sldIdLst>
  <p:sldSz cx="12192000" cy="6858000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Comfortaa" panose="020F0603070200060003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47C"/>
    <a:srgbClr val="CCCCCC"/>
    <a:srgbClr val="F0F0F0"/>
    <a:srgbClr val="D15523"/>
    <a:srgbClr val="DB9267"/>
    <a:srgbClr val="FFFFFF"/>
    <a:srgbClr val="000000"/>
    <a:srgbClr val="785521"/>
    <a:srgbClr val="0066AB"/>
    <a:srgbClr val="DE6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1" autoAdjust="0"/>
    <p:restoredTop sz="85570" autoAdjust="0"/>
  </p:normalViewPr>
  <p:slideViewPr>
    <p:cSldViewPr snapToGrid="0">
      <p:cViewPr varScale="1">
        <p:scale>
          <a:sx n="66" d="100"/>
          <a:sy n="66" d="100"/>
        </p:scale>
        <p:origin x="79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726F-EB8A-4E33-B923-54B2143F0489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7A3D-D7A2-476B-B033-30ECF94A7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2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7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9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3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39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27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4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31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4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0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81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0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76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63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1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75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90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4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0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95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86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6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138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12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02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74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7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26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Garrett Hardin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8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8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8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3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top of maximizing GDP</a:t>
            </a:r>
            <a:r>
              <a:rPr lang="en-US" baseline="0" dirty="0"/>
              <a:t> as the equivalent of social welfare, IAM’s are also very uncertain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Wealthy countries could afford to do that because of fossil fuels.</a:t>
            </a:r>
            <a:r>
              <a:rPr lang="en-US" baseline="0" dirty="0"/>
              <a:t> 2 problems with that. Depletion and global warming.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A7A3D-D7A2-476B-B033-30ECF94A77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8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aladen.es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37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2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9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1368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14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61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1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26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3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8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7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479" y="73502"/>
            <a:ext cx="470687" cy="365125"/>
          </a:xfrm>
        </p:spPr>
        <p:txBody>
          <a:bodyPr/>
          <a:lstStyle>
            <a:lvl1pPr algn="l">
              <a:defRPr sz="1800" b="1">
                <a:solidFill>
                  <a:schemeClr val="accent1">
                    <a:lumMod val="75000"/>
                  </a:schemeClr>
                </a:solidFill>
                <a:latin typeface="Comfortaa" panose="020F0603070200060003" pitchFamily="34" charset="0"/>
              </a:defRPr>
            </a:lvl1pPr>
          </a:lstStyle>
          <a:p>
            <a:fld id="{90AE5AFE-EB4C-4B40-A81A-87A35B195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213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Energy Lancaster Logo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0" r="24879" b="1"/>
          <a:stretch/>
        </p:blipFill>
        <p:spPr bwMode="auto">
          <a:xfrm>
            <a:off x="9250707" y="6172992"/>
            <a:ext cx="2831994" cy="5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Dénes\AppData\Local\Packages\microsoft.windowscommunicationsapps_8wekyb3d8bbwe\AC\Temp\{46ADED6C-33A9-4F5C-98CB-4880C227F6C7}.tmp">
            <a:hlinkClick r:id="rId3"/>
          </p:cNvPr>
          <p:cNvPicPr/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" y="6127438"/>
            <a:ext cx="2591273" cy="6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3502783" y="6061865"/>
            <a:ext cx="5066670" cy="761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600" cap="none" dirty="0">
                <a:latin typeface="Comfortaa" panose="020F0603070200060003" pitchFamily="34" charset="0"/>
              </a:rPr>
              <a:t>visualizing the </a:t>
            </a:r>
            <a:r>
              <a:rPr lang="en-US" sz="16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1600" cap="none" dirty="0">
                <a:latin typeface="Comfortaa" panose="020F0603070200060003" pitchFamily="34" charset="0"/>
              </a:rPr>
              <a:t> transitions of </a:t>
            </a:r>
            <a:br>
              <a:rPr lang="en-US" sz="1600" cap="none" dirty="0">
                <a:latin typeface="Comfortaa" panose="020F0603070200060003" pitchFamily="34" charset="0"/>
              </a:rPr>
            </a:br>
            <a:r>
              <a:rPr lang="en-US" sz="1600" cap="none" dirty="0">
                <a:latin typeface="Comfortaa" panose="020F0603070200060003" pitchFamily="34" charset="0"/>
              </a:rPr>
              <a:t>countries under binding </a:t>
            </a:r>
            <a:r>
              <a:rPr lang="en-US" sz="16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16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061865"/>
            <a:ext cx="1219200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71479" y="73502"/>
            <a:ext cx="4706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chemeClr val="accent1">
                    <a:lumMod val="75000"/>
                  </a:schemeClr>
                </a:solidFill>
                <a:latin typeface="Comfortaa" panose="020F06030702000600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AE5AFE-EB4C-4B40-A81A-87A35B195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8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8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80AE-FB18-4C6C-AD35-94A55E7BA7F7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5AFE-EB4C-4B40-A81A-87A35B195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60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aladen.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://www.csaladen.es/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et.csaladen.e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et.csaladen.e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et.csaladen.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unthemodel.com/models/2104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://netset.csaladen.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://www.csaladen.es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://netset.csaladen.e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saladen.es/doc/Denes_NETSET_process_diagram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etset.csaladen.es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saladen.es/doc/Denes_NETSET_process_diagram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netset.csaladen.es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aladen.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1007" y="3594484"/>
            <a:ext cx="3226004" cy="106705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6A747C"/>
                </a:solidFill>
                <a:latin typeface="Comfortaa" panose="020F0603070200060003" pitchFamily="34" charset="0"/>
              </a:rPr>
              <a:t>Lancaster University</a:t>
            </a:r>
          </a:p>
          <a:p>
            <a:pPr algn="ctr"/>
            <a:r>
              <a:rPr lang="en-US" dirty="0">
                <a:solidFill>
                  <a:srgbClr val="6A747C"/>
                </a:solidFill>
                <a:latin typeface="Comfortaa" panose="020F0603070200060003" pitchFamily="34" charset="0"/>
              </a:rPr>
              <a:t>7</a:t>
            </a:r>
            <a:r>
              <a:rPr lang="en-US" baseline="30000" dirty="0">
                <a:solidFill>
                  <a:srgbClr val="6A747C"/>
                </a:solidFill>
                <a:latin typeface="Comfortaa" panose="020F0603070200060003" pitchFamily="34" charset="0"/>
              </a:rPr>
              <a:t>th</a:t>
            </a:r>
            <a:r>
              <a:rPr lang="en-US" dirty="0">
                <a:solidFill>
                  <a:srgbClr val="6A747C"/>
                </a:solidFill>
                <a:latin typeface="Comfortaa" panose="020F0603070200060003" pitchFamily="34" charset="0"/>
              </a:rPr>
              <a:t> April 2017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pic>
        <p:nvPicPr>
          <p:cNvPr id="1026" name="Picture 2" descr="Energy Lancaster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0" r="24879" b="1"/>
          <a:stretch/>
        </p:blipFill>
        <p:spPr bwMode="auto">
          <a:xfrm>
            <a:off x="8113390" y="2622269"/>
            <a:ext cx="3701239" cy="7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Dénes\AppData\Local\Packages\microsoft.windowscommunicationsapps_8wekyb3d8bbwe\AC\Temp\{46ADED6C-33A9-4F5C-98CB-4880C227F6C7}.tmp">
            <a:hlinkClick r:id="rId3"/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390" y="1455498"/>
            <a:ext cx="3520668" cy="907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1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14" y="202260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483474" y="221604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climate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11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climate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3563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5722273"/>
            <a:ext cx="4890362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IPCC AR5 WGII (2014)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70" y="1595836"/>
            <a:ext cx="13716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06" y="1546268"/>
            <a:ext cx="1144154" cy="1144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8" y="2989583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0" y="3625975"/>
            <a:ext cx="1144154" cy="11441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08" y="2762137"/>
            <a:ext cx="13716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9" y="4094149"/>
            <a:ext cx="1371600" cy="137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23" y="4000256"/>
            <a:ext cx="1371600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90" y="2538605"/>
            <a:ext cx="1144154" cy="11441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91" y="1748195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3" y="1575879"/>
            <a:ext cx="1371600" cy="1371600"/>
          </a:xfrm>
          <a:prstGeom prst="rect">
            <a:avLst/>
          </a:prstGeom>
        </p:spPr>
      </p:pic>
      <p:sp>
        <p:nvSpPr>
          <p:cNvPr id="20" name="Subtitle 2"/>
          <p:cNvSpPr txBox="1">
            <a:spLocks/>
          </p:cNvSpPr>
          <p:nvPr/>
        </p:nvSpPr>
        <p:spPr>
          <a:xfrm>
            <a:off x="6960072" y="1390537"/>
            <a:ext cx="3417520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6600" dirty="0">
                <a:solidFill>
                  <a:srgbClr val="D15523"/>
                </a:solidFill>
                <a:latin typeface="Comfortaa" panose="020F0603070200060003" pitchFamily="34" charset="0"/>
              </a:rPr>
              <a:t>1000 </a:t>
            </a:r>
            <a:endParaRPr lang="en-US" sz="6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6960072" y="3546425"/>
            <a:ext cx="3417520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6600" dirty="0">
                <a:solidFill>
                  <a:srgbClr val="D15523"/>
                </a:solidFill>
                <a:latin typeface="Comfortaa" panose="020F0603070200060003" pitchFamily="34" charset="0"/>
              </a:rPr>
              <a:t>600</a:t>
            </a:r>
            <a:endParaRPr lang="en-US" sz="6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6960072" y="2442288"/>
            <a:ext cx="3417520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6600" dirty="0">
                <a:solidFill>
                  <a:srgbClr val="D15523"/>
                </a:solidFill>
                <a:latin typeface="Comfortaa" panose="020F0603070200060003" pitchFamily="34" charset="0"/>
              </a:rPr>
              <a:t>900 </a:t>
            </a:r>
            <a:endParaRPr lang="en-US" sz="6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 rot="5400000">
            <a:off x="8611090" y="2724882"/>
            <a:ext cx="3052830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3600" dirty="0">
                <a:solidFill>
                  <a:srgbClr val="D15523"/>
                </a:solidFill>
                <a:latin typeface="Comfortaa" panose="020F0603070200060003" pitchFamily="34" charset="0"/>
              </a:rPr>
              <a:t>gCO</a:t>
            </a:r>
            <a:r>
              <a:rPr lang="en-US" sz="3600" baseline="-25000" dirty="0">
                <a:solidFill>
                  <a:srgbClr val="D15523"/>
                </a:solidFill>
                <a:latin typeface="Comfortaa" panose="020F0603070200060003" pitchFamily="34" charset="0"/>
              </a:rPr>
              <a:t>2</a:t>
            </a:r>
            <a:r>
              <a:rPr lang="en-US" sz="3600" dirty="0">
                <a:solidFill>
                  <a:srgbClr val="D15523"/>
                </a:solidFill>
                <a:latin typeface="Comfortaa" panose="020F0603070200060003" pitchFamily="34" charset="0"/>
              </a:rPr>
              <a:t>e/</a:t>
            </a:r>
            <a:r>
              <a:rPr lang="en-US" sz="3600" dirty="0" err="1">
                <a:solidFill>
                  <a:srgbClr val="D15523"/>
                </a:solidFill>
                <a:latin typeface="Comfortaa" panose="020F0603070200060003" pitchFamily="34" charset="0"/>
              </a:rPr>
              <a:t>kWh</a:t>
            </a:r>
            <a:r>
              <a:rPr lang="en-US" sz="3600" baseline="-25000" dirty="0" err="1">
                <a:solidFill>
                  <a:srgbClr val="D15523"/>
                </a:solidFill>
                <a:latin typeface="Comfortaa" panose="020F0603070200060003" pitchFamily="34" charset="0"/>
              </a:rPr>
              <a:t>e</a:t>
            </a:r>
            <a:endParaRPr lang="en-US" sz="3200" baseline="-25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2695169" y="2711202"/>
            <a:ext cx="3417520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6600" dirty="0">
                <a:solidFill>
                  <a:srgbClr val="D15523"/>
                </a:solidFill>
                <a:latin typeface="Comfortaa" panose="020F0603070200060003" pitchFamily="34" charset="0"/>
              </a:rPr>
              <a:t>&lt;50 </a:t>
            </a:r>
            <a:endParaRPr lang="en-US" sz="6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33429" y="5020774"/>
                <a:ext cx="3404076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begChr m:val=""/>
                          <m:ctrlPr>
                            <a:rPr lang="en-US" sz="2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𝑮𝑫𝑷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en-US" sz="2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𝑮𝑫𝑷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en-US" sz="2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b="1" i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solidFill>
                    <a:srgbClr val="D15523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429" y="5020774"/>
                <a:ext cx="3404076" cy="7838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3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2" grpId="0"/>
      <p:bldP spid="23" grpId="0"/>
      <p:bldP spid="25" grpId="0"/>
      <p:bldP spid="26" grpId="0"/>
      <p:bldP spid="26" grpId="2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climate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open energy data from EIA (1970-2040), BP (1960-2035), population data from UNSD, (1950-2100) , Maggio, </a:t>
            </a:r>
            <a:r>
              <a:rPr lang="en-US" sz="1000" dirty="0" err="1">
                <a:latin typeface="Comfortaa" panose="020F0603070200060003" pitchFamily="34" charset="0"/>
              </a:rPr>
              <a:t>Cacciola</a:t>
            </a:r>
            <a:r>
              <a:rPr lang="en-US" sz="1000" dirty="0">
                <a:latin typeface="Comfortaa" panose="020F0603070200060003" pitchFamily="34" charset="0"/>
              </a:rPr>
              <a:t> (2012), Mohr et al. (2015), IPCC AR5 WGI (2014)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023" b="27938"/>
          <a:stretch/>
        </p:blipFill>
        <p:spPr>
          <a:xfrm>
            <a:off x="336889" y="1321853"/>
            <a:ext cx="6388975" cy="4350215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4464163" y="316602"/>
            <a:ext cx="3750448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3600" b="1" dirty="0">
                <a:solidFill>
                  <a:srgbClr val="D15523"/>
                </a:solidFill>
                <a:latin typeface="Comfortaa" panose="020F0603070200060003" pitchFamily="34" charset="0"/>
              </a:rPr>
              <a:t>990 GtCO</a:t>
            </a:r>
            <a:r>
              <a:rPr lang="en-US" sz="3600" b="1" baseline="-25000" dirty="0">
                <a:solidFill>
                  <a:srgbClr val="D15523"/>
                </a:solidFill>
                <a:latin typeface="Comfortaa" panose="020F0603070200060003" pitchFamily="34" charset="0"/>
              </a:rPr>
              <a:t>2 </a:t>
            </a:r>
          </a:p>
        </p:txBody>
      </p:sp>
      <p:sp>
        <p:nvSpPr>
          <p:cNvPr id="2" name="Rectangle 1"/>
          <p:cNvSpPr/>
          <p:nvPr/>
        </p:nvSpPr>
        <p:spPr>
          <a:xfrm>
            <a:off x="9511708" y="465172"/>
            <a:ext cx="172675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b="1" dirty="0">
                <a:solidFill>
                  <a:srgbClr val="D15523"/>
                </a:solidFill>
                <a:latin typeface="Comfortaa" panose="020F0603070200060003" pitchFamily="34" charset="0"/>
              </a:rPr>
              <a:t>[510 – 1505]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690" t="1672" r="119" b="26356"/>
          <a:stretch/>
        </p:blipFill>
        <p:spPr>
          <a:xfrm>
            <a:off x="6915026" y="1471940"/>
            <a:ext cx="5021086" cy="43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14" y="202260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483474" y="221604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8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from, BP, EIA, UNSD, WDI, years 1960-2100, Sgouridis, Csala, Bardi (2016)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0529" y="0"/>
            <a:ext cx="1035094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71471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0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613393" y="492689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4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25" y="1462400"/>
            <a:ext cx="10474766" cy="435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113425" y="5402249"/>
            <a:ext cx="4586529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Energy Lancast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0" r="24879" b="1"/>
          <a:stretch/>
        </p:blipFill>
        <p:spPr bwMode="auto">
          <a:xfrm>
            <a:off x="9250707" y="6172992"/>
            <a:ext cx="2831994" cy="5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Dénes\AppData\Local\Packages\microsoft.windowscommunicationsapps_8wekyb3d8bbwe\AC\Temp\{46ADED6C-33A9-4F5C-98CB-4880C227F6C7}.tmp">
            <a:hlinkClick r:id="rId5"/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" y="6127438"/>
            <a:ext cx="2591273" cy="6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502783" y="6061865"/>
            <a:ext cx="5066670" cy="761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600" cap="none" dirty="0">
                <a:latin typeface="Comfortaa" panose="020F0603070200060003" pitchFamily="34" charset="0"/>
              </a:rPr>
              <a:t>visualizing the </a:t>
            </a:r>
            <a:r>
              <a:rPr lang="en-US" sz="16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1600" cap="none" dirty="0">
                <a:latin typeface="Comfortaa" panose="020F0603070200060003" pitchFamily="34" charset="0"/>
              </a:rPr>
              <a:t> transitions of </a:t>
            </a:r>
            <a:br>
              <a:rPr lang="en-US" sz="1600" cap="none" dirty="0">
                <a:latin typeface="Comfortaa" panose="020F0603070200060003" pitchFamily="34" charset="0"/>
              </a:rPr>
            </a:br>
            <a:r>
              <a:rPr lang="en-US" sz="1600" cap="none" dirty="0">
                <a:latin typeface="Comfortaa" panose="020F0603070200060003" pitchFamily="34" charset="0"/>
              </a:rPr>
              <a:t>countries under binding </a:t>
            </a:r>
            <a:r>
              <a:rPr lang="en-US" sz="16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16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6061865"/>
            <a:ext cx="1219200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/>
          <p:cNvSpPr txBox="1">
            <a:spLocks/>
          </p:cNvSpPr>
          <p:nvPr/>
        </p:nvSpPr>
        <p:spPr>
          <a:xfrm>
            <a:off x="0" y="5775110"/>
            <a:ext cx="12192000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Murphy et al. (2011) and own work based on Murphy et al. (2011)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01147" y="4547221"/>
                <a:ext cx="3607305" cy="1226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1" i="1">
                                          <a:solidFill>
                                            <a:srgbClr val="D1552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D1552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𝒅𝒕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2400" b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b="1" i="1">
                                          <a:solidFill>
                                            <a:srgbClr val="D1552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D1552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𝒐𝒑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𝒅𝒕</m:t>
                          </m:r>
                          <m:r>
                            <a:rPr lang="en-US" sz="2400" b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D1552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147" y="4547221"/>
                <a:ext cx="3607305" cy="12268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ubtitle 2"/>
          <p:cNvSpPr txBox="1">
            <a:spLocks/>
          </p:cNvSpPr>
          <p:nvPr/>
        </p:nvSpPr>
        <p:spPr>
          <a:xfrm>
            <a:off x="2154984" y="4669764"/>
            <a:ext cx="4890362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6600" dirty="0">
                <a:solidFill>
                  <a:srgbClr val="D15523"/>
                </a:solidFill>
                <a:latin typeface="Comfortaa" panose="020F0603070200060003" pitchFamily="34" charset="0"/>
              </a:rPr>
              <a:t>EROEI</a:t>
            </a:r>
            <a:endParaRPr lang="en-US" sz="6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from, BP, EIA, UNSD, WDI, years 1960-2100, Sgouridis, Csala, Bardi (2016)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0529" y="0"/>
            <a:ext cx="1035094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71471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from, BP, EIA, UNSD, WDI, years 1960-2100, Sgouridis, Csala, Bardi (2016)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0529" y="0"/>
            <a:ext cx="1035094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71471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from, BP, EIA, UNSD, WDI, years 1960-2100, Sgouridis, Csala, Bardi (2016)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0529" y="0"/>
            <a:ext cx="1035094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71471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9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from, BP, EIA, UNSD, WDI, years 1960-2100, Sgouridis, Csala, Bardi (2016)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20529" y="0"/>
            <a:ext cx="1035094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71471" y="0"/>
            <a:ext cx="920529" cy="6858000"/>
          </a:xfrm>
          <a:prstGeom prst="rect">
            <a:avLst/>
          </a:prstGeom>
          <a:solidFill>
            <a:srgbClr val="F0F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14" y="202260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483474" y="221604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outline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14" y="202260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483474" y="221604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global 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results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8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2" y="5722272"/>
            <a:ext cx="11332565" cy="509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from, BP, EIA, UNSD, WDI, years 1960-2100, Sgouridis, Csala, Bardi (2016)</a:t>
            </a:r>
          </a:p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804"/>
            <a:ext cx="12192000" cy="457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22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331851" y="-239485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global sensitivity analysis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1300" y="-1"/>
            <a:ext cx="2925282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17457" y="555864"/>
            <a:ext cx="2565782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800" b="1" u="sng" spc="-100" dirty="0">
                <a:solidFill>
                  <a:srgbClr val="D15523"/>
                </a:solidFill>
                <a:latin typeface="Comfortaa" panose="020F0603070200060003" pitchFamily="34" charset="0"/>
              </a:rPr>
              <a:t>Transition landscapes</a:t>
            </a:r>
            <a:endParaRPr lang="en-US" sz="1800" spc="-1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During the transition the deciding factor is EROEI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Later on it is all about Demand</a:t>
            </a:r>
          </a:p>
          <a:p>
            <a:pPr>
              <a:lnSpc>
                <a:spcPct val="130000"/>
              </a:lnSpc>
              <a:buFontTx/>
              <a:buChar char="-"/>
            </a:pPr>
            <a:endParaRPr lang="en-US" sz="1800" spc="-1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  <a:hlinkClick r:id="rId3"/>
              </a:rPr>
              <a:t>http://set.csaladen.es</a:t>
            </a: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 </a:t>
            </a:r>
          </a:p>
        </p:txBody>
      </p:sp>
      <p:pic>
        <p:nvPicPr>
          <p:cNvPr id="1026" name="Picture 2" descr="http://set.csaladen.es/plots/Surface_Year2023_Rates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239" y="-33527"/>
            <a:ext cx="9508761" cy="689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61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23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331851" y="-239485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global sensitivity analysis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82" y="-1"/>
            <a:ext cx="9508018" cy="68454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241300" y="-1"/>
            <a:ext cx="2925282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17457" y="555864"/>
            <a:ext cx="2565782" cy="10965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800" b="1" u="sng" spc="-100" dirty="0">
                <a:solidFill>
                  <a:srgbClr val="D15523"/>
                </a:solidFill>
                <a:latin typeface="Comfortaa" panose="020F0603070200060003" pitchFamily="34" charset="0"/>
              </a:rPr>
              <a:t>Feasible transition</a:t>
            </a:r>
            <a:endParaRPr lang="en-US" sz="1800" spc="-1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Low investment peak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Robust to EROEI and Demand uncertainty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Low continuous investment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Envelopes are </a:t>
            </a:r>
            <a:b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narrow during the </a:t>
            </a:r>
            <a:b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early transition phase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800" spc="-100" dirty="0">
                <a:solidFill>
                  <a:srgbClr val="D15523"/>
                </a:solidFill>
                <a:latin typeface="Comfortaa" panose="020F0603070200060003" pitchFamily="34" charset="0"/>
              </a:rPr>
              <a:t>Hitting the feasible region requires a 55 times increase in renewable energy installation rates within 2-3 decades</a:t>
            </a:r>
          </a:p>
        </p:txBody>
      </p:sp>
    </p:spTree>
    <p:extLst>
      <p:ext uri="{BB962C8B-B14F-4D97-AF65-F5344CB8AC3E}">
        <p14:creationId xmlns:p14="http://schemas.microsoft.com/office/powerpoint/2010/main" val="262884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24</a:t>
            </a:fld>
            <a:endParaRPr lang="en-US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331851" y="-239485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global sensitivity analysis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1300" y="-1"/>
            <a:ext cx="12433300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88" t="16158" r="22171" b="6427"/>
          <a:stretch/>
        </p:blipFill>
        <p:spPr>
          <a:xfrm>
            <a:off x="629588" y="9918"/>
            <a:ext cx="11022767" cy="68496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6506" y="6231526"/>
            <a:ext cx="416011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pc="-100" dirty="0">
                <a:solidFill>
                  <a:srgbClr val="D15523"/>
                </a:solidFill>
                <a:latin typeface="Comfortaa" panose="020F0603070200060003" pitchFamily="34" charset="0"/>
                <a:hlinkClick r:id="rId4"/>
              </a:rPr>
              <a:t>https://runthemodel.com/models/2104/</a:t>
            </a:r>
            <a:r>
              <a:rPr lang="en-US" spc="-100" dirty="0">
                <a:solidFill>
                  <a:srgbClr val="D15523"/>
                </a:solidFill>
                <a:latin typeface="Comfortaa" panose="020F06030702000600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621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14" y="202260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483474" y="221604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country 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results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81568" y="806642"/>
            <a:ext cx="4191000" cy="793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dirty="0">
                <a:solidFill>
                  <a:srgbClr val="D15523"/>
                </a:solidFill>
                <a:latin typeface="Comfortaa" panose="020F0603070200060003" pitchFamily="34" charset="0"/>
              </a:rPr>
              <a:t>	</a:t>
            </a:r>
            <a:endParaRPr lang="en-US" b="1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D15523"/>
                </a:solidFill>
                <a:latin typeface="Comfortaa" panose="020F0603070200060003" pitchFamily="34" charset="0"/>
              </a:rPr>
              <a:t>Collect historical trade data on fossil fuels and electricity from the UN COMTRADE database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D15523"/>
                </a:solidFill>
                <a:latin typeface="Comfortaa" panose="020F0603070200060003" pitchFamily="34" charset="0"/>
              </a:rPr>
              <a:t>Collect historical price data from World Bank Commodities database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D15523"/>
                </a:solidFill>
                <a:latin typeface="Comfortaa" panose="020F0603070200060003" pitchFamily="34" charset="0"/>
              </a:rPr>
              <a:t>Create historical energy trade flow networks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30643" y="955851"/>
            <a:ext cx="6914568" cy="4977377"/>
            <a:chOff x="4714529" y="1426029"/>
            <a:chExt cx="6914568" cy="49773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4529" y="1426029"/>
              <a:ext cx="6914568" cy="4977377"/>
            </a:xfrm>
            <a:prstGeom prst="rect">
              <a:avLst/>
            </a:prstGeom>
          </p:spPr>
        </p:pic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5176861" y="2070158"/>
              <a:ext cx="2475796" cy="56418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30000"/>
                </a:lnSpc>
                <a:buNone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mfortaa" panose="020F0603070200060003" pitchFamily="34" charset="0"/>
                </a:rPr>
                <a:t>2015 electricity trade network of Europe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Comfortaa" panose="020F0603070200060003" pitchFamily="34" charset="0"/>
              </a:endParaRPr>
            </a:p>
          </p:txBody>
        </p:sp>
      </p:grp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data from UN COMTRADE, and WDC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146793" y="-17666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trade network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Davis and </a:t>
            </a:r>
            <a:r>
              <a:rPr lang="en-US" sz="1000" dirty="0" err="1">
                <a:latin typeface="Comfortaa" panose="020F0603070200060003" pitchFamily="34" charset="0"/>
              </a:rPr>
              <a:t>Caldeira</a:t>
            </a:r>
            <a:r>
              <a:rPr lang="en-US" sz="1000" dirty="0">
                <a:latin typeface="Comfortaa" panose="020F0603070200060003" pitchFamily="34" charset="0"/>
              </a:rPr>
              <a:t> (2010)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812966" y="-176661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embedded emissions in trade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98" y="1081313"/>
            <a:ext cx="9963516" cy="4753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9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 err="1">
                <a:latin typeface="Comfortaa" panose="020F0603070200060003" pitchFamily="34" charset="0"/>
              </a:rPr>
              <a:t>McGlade</a:t>
            </a:r>
            <a:r>
              <a:rPr lang="en-US" sz="1000" dirty="0">
                <a:latin typeface="Comfortaa" panose="020F0603070200060003" pitchFamily="34" charset="0"/>
              </a:rPr>
              <a:t> and Ekins (2015)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unburnable reserves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2050" name="Picture 2" descr="https://i0.wp.com/blogs.sussex.ac.uk/sussexenergygroup/files/2015/01/Claires-pic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09"/>
          <a:stretch/>
        </p:blipFill>
        <p:spPr bwMode="auto">
          <a:xfrm>
            <a:off x="489481" y="1492781"/>
            <a:ext cx="10215859" cy="37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upply cost curves for oil, gas and coal and the combustion CO2 emissions for these resourc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3" y="1043774"/>
            <a:ext cx="6081951" cy="486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fossil phase-out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3534" y="963688"/>
            <a:ext cx="9379533" cy="4921414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0207" y="4855528"/>
            <a:ext cx="3995298" cy="8788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endParaRPr lang="en-US" sz="1000" b="1" dirty="0">
              <a:latin typeface="Comfortaa" panose="020F0603070200060003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u="sng" dirty="0">
                <a:solidFill>
                  <a:srgbClr val="D15523"/>
                </a:solidFill>
                <a:latin typeface="Comfortaa" panose="020F0603070200060003" pitchFamily="34" charset="0"/>
                <a:hlinkClick r:id="rId4"/>
              </a:rPr>
              <a:t>http://netset.csaladen.es</a:t>
            </a:r>
            <a:r>
              <a:rPr lang="en-US" sz="16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 </a:t>
            </a:r>
            <a:endParaRPr lang="en-US" sz="1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8" name="Picture 2" descr="Netse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4" y="2452437"/>
            <a:ext cx="1526933" cy="15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0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5AFE-EB4C-4B40-A81A-87A35B195E9B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9" y="205258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3580193" y="2558472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55" y="205258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>
            <a:off x="7394809" y="2558472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71" y="205258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9" y="4335946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ight Arrow 17"/>
          <p:cNvSpPr/>
          <p:nvPr/>
        </p:nvSpPr>
        <p:spPr>
          <a:xfrm flipH="1">
            <a:off x="3580193" y="4841833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55" y="4335946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flipH="1">
            <a:off x="7394809" y="4841833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71" y="4335946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4776679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outline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673599" y="224602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454130" y="2210989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climate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6200000" flipH="1">
            <a:off x="9416139" y="3635617"/>
            <a:ext cx="547811" cy="45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8321303" y="2090918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0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8284359" y="438839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global 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results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4435658" y="438839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country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results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655126" y="438839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0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wrap-up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31" name="Picture 2" descr="Energy Lancaster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0" r="24879" b="1"/>
          <a:stretch/>
        </p:blipFill>
        <p:spPr bwMode="auto">
          <a:xfrm>
            <a:off x="9250707" y="6172992"/>
            <a:ext cx="2831994" cy="5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C:\Users\Dénes\AppData\Local\Packages\microsoft.windowscommunicationsapps_8wekyb3d8bbwe\AC\Temp\{46ADED6C-33A9-4F5C-98CB-4880C227F6C7}.tmp">
            <a:hlinkClick r:id="rId5"/>
          </p:cNvPr>
          <p:cNvPicPr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" y="6127438"/>
            <a:ext cx="2591273" cy="6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3502783" y="6061865"/>
            <a:ext cx="5066670" cy="7611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600" cap="none" dirty="0">
                <a:latin typeface="Comfortaa" panose="020F0603070200060003" pitchFamily="34" charset="0"/>
              </a:rPr>
              <a:t>visualizing the </a:t>
            </a:r>
            <a:r>
              <a:rPr lang="en-US" sz="16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1600" cap="none" dirty="0">
                <a:latin typeface="Comfortaa" panose="020F0603070200060003" pitchFamily="34" charset="0"/>
              </a:rPr>
              <a:t> transitions of </a:t>
            </a:r>
            <a:br>
              <a:rPr lang="en-US" sz="1600" cap="none" dirty="0">
                <a:latin typeface="Comfortaa" panose="020F0603070200060003" pitchFamily="34" charset="0"/>
              </a:rPr>
            </a:br>
            <a:r>
              <a:rPr lang="en-US" sz="1600" cap="none" dirty="0">
                <a:latin typeface="Comfortaa" panose="020F0603070200060003" pitchFamily="34" charset="0"/>
              </a:rPr>
              <a:t>countries under binding </a:t>
            </a:r>
            <a:r>
              <a:rPr lang="en-US" sz="16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16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0" y="6061865"/>
            <a:ext cx="12192000" cy="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0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20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resource distribution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3085" y="1049457"/>
            <a:ext cx="8427130" cy="496671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-395752" y="4416597"/>
            <a:ext cx="4667999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1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000" b="1" u="sng" dirty="0">
                <a:solidFill>
                  <a:srgbClr val="D15523"/>
                </a:solidFill>
                <a:latin typeface="Comfortaa" panose="020F0603070200060003" pitchFamily="34" charset="0"/>
                <a:hlinkClick r:id="rId4"/>
              </a:rPr>
              <a:t>http://netset.csaladen.es</a:t>
            </a:r>
            <a:r>
              <a:rPr lang="en-US" sz="20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 </a:t>
            </a:r>
            <a:endParaRPr lang="en-US" sz="18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10242" name="Picture 2" descr="Netset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3" y="2134045"/>
            <a:ext cx="2219506" cy="221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0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9492" y="111551"/>
            <a:ext cx="6104165" cy="5782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973" y="5284250"/>
            <a:ext cx="873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http://www.csaladen.es/doc/Denes_NETSET_process_diagram.pdf</a:t>
            </a:r>
            <a:r>
              <a:rPr lang="en-US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477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trade cost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41300" y="-1"/>
            <a:ext cx="12433300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57" y="-1"/>
            <a:ext cx="7559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country influence vector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0456" y="1029447"/>
            <a:ext cx="10520704" cy="48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country influence explorer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10242" name="Picture 2" descr="Nets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8" y="1934214"/>
            <a:ext cx="2219506" cy="221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346" y="1057169"/>
            <a:ext cx="4661807" cy="46772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4454" y="649794"/>
            <a:ext cx="3839255" cy="508461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-103381" y="4579074"/>
            <a:ext cx="5413829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1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000" b="1" u="sng" dirty="0">
                <a:solidFill>
                  <a:srgbClr val="D15523"/>
                </a:solidFill>
                <a:latin typeface="Comfortaa" panose="020F0603070200060003" pitchFamily="34" charset="0"/>
                <a:hlinkClick r:id="rId6"/>
              </a:rPr>
              <a:t>http://netset.csaladen.es</a:t>
            </a:r>
            <a:r>
              <a:rPr lang="en-US" sz="20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 /bubbles.html</a:t>
            </a:r>
            <a:endParaRPr lang="en-US" sz="18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trade cost allocation algorithm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0056" y="1142913"/>
            <a:ext cx="9996839" cy="47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3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trade cost allocation algorithm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980"/>
            <a:ext cx="12192000" cy="55900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73345" y="5588011"/>
            <a:ext cx="8737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http://www.csaladen.es/doc/Denes_NETSET_process_diagram.pdf</a:t>
            </a:r>
            <a:r>
              <a:rPr lang="en-US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36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0207" y="5438139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>
              <a:latin typeface="Comfortaa" panose="020F0603070200060003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NETSET Exploratorium, Csala (2016)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037819" y="-16167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country results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-395752" y="4416597"/>
            <a:ext cx="4667999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1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000" b="1" u="sng" dirty="0">
                <a:solidFill>
                  <a:srgbClr val="D15523"/>
                </a:solidFill>
                <a:latin typeface="Comfortaa" panose="020F0603070200060003" pitchFamily="34" charset="0"/>
                <a:hlinkClick r:id="rId3"/>
              </a:rPr>
              <a:t>http://netset.csaladen.es</a:t>
            </a:r>
            <a:r>
              <a:rPr lang="en-US" sz="20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 </a:t>
            </a:r>
            <a:endParaRPr lang="en-US" sz="18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10242" name="Picture 2" descr="Netse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3" y="2134045"/>
            <a:ext cx="2219506" cy="221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247" y="993668"/>
            <a:ext cx="7724435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14" y="202260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8483474" y="221604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wrap-up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4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73025"/>
            <a:ext cx="471488" cy="365125"/>
          </a:xfrm>
        </p:spPr>
        <p:txBody>
          <a:bodyPr/>
          <a:lstStyle/>
          <a:p>
            <a:fld id="{90AE5AFE-EB4C-4B40-A81A-87A35B195E9B}" type="slidenum">
              <a:rPr lang="en-US" smtClean="0"/>
              <a:t>39</a:t>
            </a:fld>
            <a:endParaRPr lang="en-US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8293" y="5408186"/>
            <a:ext cx="5146654" cy="592547"/>
          </a:xfrm>
          <a:prstGeom prst="rect">
            <a:avLst/>
          </a:prstGeom>
        </p:spPr>
        <p:txBody>
          <a:bodyPr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Climate Interactive (2016), image source: Huffington Post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80" y="1653853"/>
            <a:ext cx="5486525" cy="365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2" y="73025"/>
            <a:ext cx="1404257" cy="1404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342" y="1550518"/>
            <a:ext cx="4736889" cy="38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9" y="205258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3580193" y="2558472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55" y="205258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>
            <a:off x="7394809" y="2558472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71" y="2052585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9" y="4335946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ight Arrow 17"/>
          <p:cNvSpPr/>
          <p:nvPr/>
        </p:nvSpPr>
        <p:spPr>
          <a:xfrm flipH="1">
            <a:off x="3580193" y="4841833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55" y="4335946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flipH="1">
            <a:off x="7394809" y="4841833"/>
            <a:ext cx="775854" cy="57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71" y="4335946"/>
            <a:ext cx="2373746" cy="133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4776679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b="1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outline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673599" y="224602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454130" y="2210989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climate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25" name="Right Arrow 24"/>
          <p:cNvSpPr/>
          <p:nvPr/>
        </p:nvSpPr>
        <p:spPr>
          <a:xfrm rot="16200000" flipH="1">
            <a:off x="9416139" y="3635617"/>
            <a:ext cx="547811" cy="45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655126" y="438839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9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wrap-up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8321303" y="2090918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900" dirty="0">
              <a:solidFill>
                <a:srgbClr val="D15523"/>
              </a:solidFill>
              <a:latin typeface="Comfortaa" panose="020F0603070200060003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transitions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8284359" y="438839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global 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results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4435658" y="4388394"/>
            <a:ext cx="2774425" cy="7875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country</a:t>
            </a:r>
            <a:b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</a:br>
            <a:r>
              <a:rPr lang="en-US" sz="2800" dirty="0">
                <a:solidFill>
                  <a:srgbClr val="D15523"/>
                </a:solidFill>
                <a:latin typeface="Comfortaa" panose="020F0603070200060003" pitchFamily="34" charset="0"/>
              </a:rPr>
              <a:t>results</a:t>
            </a:r>
            <a:endParaRPr lang="en-US" sz="2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52839 -0.2694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19" y="-1347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52839 -0.2694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19" y="-1347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20" grpId="0" animBg="1"/>
      <p:bldP spid="22" grpId="0"/>
      <p:bldP spid="23" grpId="0"/>
      <p:bldP spid="24" grpId="0"/>
      <p:bldP spid="25" grpId="0" animBg="1"/>
      <p:bldP spid="29" grpId="0"/>
      <p:bldP spid="33" grpId="0"/>
      <p:bldP spid="34" grpId="0"/>
      <p:bldP spid="4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1007" y="3594484"/>
            <a:ext cx="3226004" cy="10670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omfortaa" panose="020F0603070200060003" pitchFamily="34" charset="0"/>
              </a:rPr>
              <a:t>Lancaster University</a:t>
            </a:r>
          </a:p>
          <a:p>
            <a:pPr algn="ctr"/>
            <a:r>
              <a:rPr lang="en-US" b="1" dirty="0">
                <a:latin typeface="Comfortaa" panose="020F0603070200060003" pitchFamily="34" charset="0"/>
              </a:rPr>
              <a:t>7</a:t>
            </a:r>
            <a:r>
              <a:rPr lang="en-US" b="1" baseline="30000" dirty="0">
                <a:latin typeface="Comfortaa" panose="020F0603070200060003" pitchFamily="34" charset="0"/>
              </a:rPr>
              <a:t>th</a:t>
            </a:r>
            <a:r>
              <a:rPr lang="en-US" b="1" dirty="0">
                <a:latin typeface="Comfortaa" panose="020F0603070200060003" pitchFamily="34" charset="0"/>
              </a:rPr>
              <a:t> April 2017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954604" y="1865579"/>
            <a:ext cx="8023159" cy="2655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4400" cap="none" dirty="0">
                <a:latin typeface="Comfortaa" panose="020F0603070200060003" pitchFamily="34" charset="0"/>
              </a:rPr>
              <a:t>visualizing the</a:t>
            </a:r>
          </a:p>
          <a:p>
            <a:pPr algn="r">
              <a:lnSpc>
                <a:spcPct val="120000"/>
              </a:lnSpc>
            </a:pP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energy</a:t>
            </a:r>
            <a:r>
              <a:rPr lang="en-US" sz="4400" cap="none" dirty="0">
                <a:latin typeface="Comfortaa" panose="020F0603070200060003" pitchFamily="34" charset="0"/>
              </a:rPr>
              <a:t> transitions of countries under binding </a:t>
            </a:r>
            <a:r>
              <a:rPr lang="en-US" sz="4400" b="1" cap="none" dirty="0">
                <a:solidFill>
                  <a:schemeClr val="accent2"/>
                </a:solidFill>
                <a:latin typeface="Comfortaa" panose="020F0603070200060003" pitchFamily="34" charset="0"/>
              </a:rPr>
              <a:t>climate</a:t>
            </a:r>
            <a:r>
              <a:rPr lang="en-US" sz="4400" cap="none" dirty="0">
                <a:latin typeface="Comfortaa" panose="020F0603070200060003" pitchFamily="34" charset="0"/>
              </a:rPr>
              <a:t> constraints</a:t>
            </a:r>
          </a:p>
        </p:txBody>
      </p:sp>
      <p:pic>
        <p:nvPicPr>
          <p:cNvPr id="1026" name="Picture 2" descr="Energy Lancaster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0" r="24879" b="1"/>
          <a:stretch/>
        </p:blipFill>
        <p:spPr bwMode="auto">
          <a:xfrm>
            <a:off x="8113390" y="2622269"/>
            <a:ext cx="3701239" cy="74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Dénes\AppData\Local\Packages\microsoft.windowscommunicationsapps_8wekyb3d8bbwe\AC\Temp\{46ADED6C-33A9-4F5C-98CB-4880C227F6C7}.tmp">
            <a:hlinkClick r:id="rId3"/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390" y="1455498"/>
            <a:ext cx="3520668" cy="907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7590972" y="725715"/>
            <a:ext cx="0" cy="393337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91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3563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5722273"/>
            <a:ext cx="4890362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(</a:t>
            </a:r>
            <a:r>
              <a:rPr lang="en-US" sz="1000" dirty="0" err="1">
                <a:latin typeface="Comfortaa" panose="020F0603070200060003" pitchFamily="34" charset="0"/>
              </a:rPr>
              <a:t>Chertow</a:t>
            </a:r>
            <a:r>
              <a:rPr lang="en-US" sz="1000" dirty="0">
                <a:latin typeface="Comfortaa" panose="020F0603070200060003" pitchFamily="34" charset="0"/>
              </a:rPr>
              <a:t>, 2000; Commoner, 1976; Ehrlich and </a:t>
            </a:r>
            <a:r>
              <a:rPr lang="en-US" sz="1000" dirty="0" err="1">
                <a:latin typeface="Comfortaa" panose="020F0603070200060003" pitchFamily="34" charset="0"/>
              </a:rPr>
              <a:t>Holdren</a:t>
            </a:r>
            <a:r>
              <a:rPr lang="en-US" sz="1000" dirty="0">
                <a:latin typeface="Comfortaa" panose="020F0603070200060003" pitchFamily="34" charset="0"/>
              </a:rPr>
              <a:t>, 1972; Kates, 2000)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38629" y="720382"/>
            <a:ext cx="10943771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28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4800" dirty="0">
                <a:solidFill>
                  <a:srgbClr val="D15523"/>
                </a:solidFill>
                <a:latin typeface="Comfortaa" panose="020F0603070200060003" pitchFamily="34" charset="0"/>
              </a:rPr>
              <a:t>societal emissions modelling through the Kaya Identity (IPAT)</a:t>
            </a:r>
            <a:endParaRPr lang="en-US" sz="44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45181" y="3695775"/>
                <a:ext cx="6995886" cy="1475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4000" b="1" i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begChr m:val=""/>
                          <m:ctrlPr>
                            <a:rPr lang="en-US" sz="4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4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𝑮𝑫𝑷</m:t>
                                  </m:r>
                                </m:num>
                                <m:den>
                                  <m: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en-US" sz="4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4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num>
                                <m:den>
                                  <m: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𝑮𝑫𝑷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en-US" sz="4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4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num>
                                <m:den>
                                  <m:r>
                                    <a:rPr lang="en-US" sz="4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4000" b="1" i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b="1" dirty="0">
                  <a:solidFill>
                    <a:srgbClr val="D15523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181" y="3695775"/>
                <a:ext cx="6995886" cy="1475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15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3563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5722273"/>
            <a:ext cx="4890362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open energy and GDP data from World Bank (1990-2010)</a:t>
            </a:r>
          </a:p>
        </p:txBody>
      </p:sp>
      <p:pic>
        <p:nvPicPr>
          <p:cNvPr id="10" name="Picture 9" descr="D:\downloa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5" y="1748970"/>
            <a:ext cx="11643250" cy="33600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68004" y="5077228"/>
                <a:ext cx="3404076" cy="7838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begChr m:val=""/>
                          <m:ctrlPr>
                            <a:rPr lang="en-US" sz="2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𝑮𝑫𝑷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en-US" sz="2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𝑮𝑫𝑷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en-US" sz="2000" b="1" i="1">
                              <a:solidFill>
                                <a:srgbClr val="D1552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000" b="1" i="1">
                                  <a:solidFill>
                                    <a:srgbClr val="D1552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solidFill>
                                        <a:srgbClr val="D15523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000" b="1" i="0">
                          <a:solidFill>
                            <a:srgbClr val="D1552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solidFill>
                    <a:srgbClr val="D15523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004" y="5077228"/>
                <a:ext cx="3404076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3563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5722273"/>
            <a:ext cx="4890362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open energy and GDP data from World Bank (2010-2015)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0" y="2764731"/>
            <a:ext cx="4890362" cy="10376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en-US" sz="6600" dirty="0">
                <a:solidFill>
                  <a:srgbClr val="D15523"/>
                </a:solidFill>
                <a:latin typeface="Comfortaa" panose="020F0603070200060003" pitchFamily="34" charset="0"/>
              </a:rPr>
              <a:t>~ 2300 W</a:t>
            </a:r>
            <a:endParaRPr lang="en-US" sz="6000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pic>
        <p:nvPicPr>
          <p:cNvPr id="12" name="Picture 11" descr="D:\download (1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1340049"/>
            <a:ext cx="6448200" cy="4547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2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3563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5722273"/>
            <a:ext cx="4890362" cy="330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 based on </a:t>
            </a:r>
            <a:r>
              <a:rPr lang="en-US" sz="1000" dirty="0" err="1">
                <a:latin typeface="Comfortaa" panose="020F0603070200060003" pitchFamily="34" charset="0"/>
              </a:rPr>
              <a:t>Marechal</a:t>
            </a:r>
            <a:r>
              <a:rPr lang="en-US" sz="1000" dirty="0">
                <a:latin typeface="Comfortaa" panose="020F0603070200060003" pitchFamily="34" charset="0"/>
              </a:rPr>
              <a:t> et al. (2005)</a:t>
            </a:r>
          </a:p>
        </p:txBody>
      </p:sp>
      <p:pic>
        <p:nvPicPr>
          <p:cNvPr id="10" name="Picture 9" descr="D:\download (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2" y="1422399"/>
            <a:ext cx="11662716" cy="4158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8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7045346" y="6231526"/>
            <a:ext cx="5146654" cy="5925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1000" dirty="0">
              <a:latin typeface="Comfortaa" panose="020F0603070200060003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795533" y="0"/>
            <a:ext cx="7415321" cy="1155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endParaRPr lang="en-US" sz="1400" u="sng" dirty="0">
              <a:latin typeface="Comfortaa" panose="020F0603070200060003" pitchFamily="34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2800" b="1" u="sng" dirty="0">
                <a:solidFill>
                  <a:srgbClr val="D15523"/>
                </a:solidFill>
                <a:latin typeface="Comfortaa" panose="020F0603070200060003" pitchFamily="34" charset="0"/>
              </a:rPr>
              <a:t>energy</a:t>
            </a:r>
            <a:endParaRPr lang="en-US" sz="2400" b="1" u="sng" dirty="0">
              <a:solidFill>
                <a:srgbClr val="D15523"/>
              </a:solidFill>
              <a:latin typeface="Comfortaa" panose="020F0603070200060003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43563" y="1917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-1" y="5722273"/>
            <a:ext cx="6531429" cy="2942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Comfortaa" panose="020F0603070200060003" pitchFamily="34" charset="0"/>
              </a:rPr>
              <a:t>Own work, data source: WDI, years: 2000-2015, own assumptions and calculations for 2100</a:t>
            </a:r>
          </a:p>
        </p:txBody>
      </p:sp>
      <p:pic>
        <p:nvPicPr>
          <p:cNvPr id="7" name="Picture 6" descr="D:\download (7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977" y="1497171"/>
            <a:ext cx="5995701" cy="397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:\download (8)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66" y="1497171"/>
            <a:ext cx="5286448" cy="4098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3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3928</TotalTime>
  <Words>1498</Words>
  <Application>Microsoft Office PowerPoint</Application>
  <PresentationFormat>Widescreen</PresentationFormat>
  <Paragraphs>269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Cambria Math</vt:lpstr>
      <vt:lpstr>Century Gothic</vt:lpstr>
      <vt:lpstr>Arial</vt:lpstr>
      <vt:lpstr>Comfortaa</vt:lpstr>
      <vt:lpstr>Calibri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Sustainable energy transition paths</dc:title>
  <dc:creator>Dénes CSALA</dc:creator>
  <cp:lastModifiedBy>Dénes CSALA</cp:lastModifiedBy>
  <cp:revision>496</cp:revision>
  <dcterms:created xsi:type="dcterms:W3CDTF">2015-05-23T22:06:25Z</dcterms:created>
  <dcterms:modified xsi:type="dcterms:W3CDTF">2017-04-08T11:23:56Z</dcterms:modified>
  <cp:contentStatus/>
</cp:coreProperties>
</file>